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5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854BA-B193-474C-ABE7-7D8C8FBFDA42}" type="datetimeFigureOut">
              <a:rPr lang="en-US" smtClean="0"/>
              <a:t>9/15/20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DA4FC-8034-455C-8828-F7EF1CD14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445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BA49E8-968B-4182-BF69-3CD17E319F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21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9AC5-27E9-4EDF-9D37-2DAA7EAC003E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3CCF-EF65-4DD3-8CCA-85E59D8C7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468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9AC5-27E9-4EDF-9D37-2DAA7EAC003E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3CCF-EF65-4DD3-8CCA-85E59D8C7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61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9AC5-27E9-4EDF-9D37-2DAA7EAC003E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3CCF-EF65-4DD3-8CCA-85E59D8C7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71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9AC5-27E9-4EDF-9D37-2DAA7EAC003E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3CCF-EF65-4DD3-8CCA-85E59D8C7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113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9AC5-27E9-4EDF-9D37-2DAA7EAC003E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3CCF-EF65-4DD3-8CCA-85E59D8C7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87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9AC5-27E9-4EDF-9D37-2DAA7EAC003E}" type="datetimeFigureOut">
              <a:rPr lang="en-US" smtClean="0"/>
              <a:t>9/15/20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3CCF-EF65-4DD3-8CCA-85E59D8C7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31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9AC5-27E9-4EDF-9D37-2DAA7EAC003E}" type="datetimeFigureOut">
              <a:rPr lang="en-US" smtClean="0"/>
              <a:t>9/15/20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3CCF-EF65-4DD3-8CCA-85E59D8C7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76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9AC5-27E9-4EDF-9D37-2DAA7EAC003E}" type="datetimeFigureOut">
              <a:rPr lang="en-US" smtClean="0"/>
              <a:t>9/15/20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3CCF-EF65-4DD3-8CCA-85E59D8C7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061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9AC5-27E9-4EDF-9D37-2DAA7EAC003E}" type="datetimeFigureOut">
              <a:rPr lang="en-US" smtClean="0"/>
              <a:t>9/15/20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3CCF-EF65-4DD3-8CCA-85E59D8C7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982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9AC5-27E9-4EDF-9D37-2DAA7EAC003E}" type="datetimeFigureOut">
              <a:rPr lang="en-US" smtClean="0"/>
              <a:t>9/15/20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3CCF-EF65-4DD3-8CCA-85E59D8C7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153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9AC5-27E9-4EDF-9D37-2DAA7EAC003E}" type="datetimeFigureOut">
              <a:rPr lang="en-US" smtClean="0"/>
              <a:t>9/15/20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3CCF-EF65-4DD3-8CCA-85E59D8C7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710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69AC5-27E9-4EDF-9D37-2DAA7EAC003E}" type="datetimeFigureOut">
              <a:rPr lang="en-US" smtClean="0"/>
              <a:t>9/15/20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A3CCF-EF65-4DD3-8CCA-85E59D8C7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34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4954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" name="Flowchart: Manual Input 1"/>
          <p:cNvSpPr/>
          <p:nvPr/>
        </p:nvSpPr>
        <p:spPr>
          <a:xfrm rot="5400000">
            <a:off x="4192695" y="-2214809"/>
            <a:ext cx="2020877" cy="10406271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51 w 10000"/>
              <a:gd name="connsiteY0" fmla="*/ 115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51 w 10000"/>
              <a:gd name="connsiteY4" fmla="*/ 115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51" y="115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51" y="1150"/>
                </a:lnTo>
                <a:close/>
              </a:path>
            </a:pathLst>
          </a:custGeom>
          <a:solidFill>
            <a:srgbClr val="87A6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659" b="33045"/>
          <a:stretch/>
        </p:blipFill>
        <p:spPr bwMode="auto">
          <a:xfrm>
            <a:off x="686479" y="627472"/>
            <a:ext cx="2966110" cy="95851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684892" y="2407508"/>
            <a:ext cx="8308080" cy="115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en-US" sz="6000" cap="all" dirty="0">
                <a:solidFill>
                  <a:schemeClr val="bg1"/>
                </a:solidFill>
                <a:latin typeface="Acumin Pro" panose="020B0504020202020204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6 differences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4892" y="5665722"/>
            <a:ext cx="6932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Acumin Pro" panose="020B0504020202020204" pitchFamily="34" charset="77"/>
              </a:rPr>
              <a:t>Vande</a:t>
            </a:r>
            <a:r>
              <a:rPr lang="en-US" sz="1200" dirty="0">
                <a:solidFill>
                  <a:schemeClr val="bg1"/>
                </a:solidFill>
                <a:latin typeface="Acumin Pro" panose="020B0504020202020204" pitchFamily="34" charset="77"/>
              </a:rPr>
              <a:t> Berg, M. (2016, February).</a:t>
            </a:r>
            <a:r>
              <a:rPr lang="en-US" sz="1200" i="1" dirty="0">
                <a:solidFill>
                  <a:schemeClr val="bg1"/>
                </a:solidFill>
                <a:latin typeface="Acumin Pro" panose="020B0504020202020204" pitchFamily="34" charset="77"/>
              </a:rPr>
              <a:t>Workshop 1: Intercultural learning &amp; teaching program </a:t>
            </a:r>
            <a:r>
              <a:rPr lang="en-US" sz="1200" dirty="0">
                <a:solidFill>
                  <a:schemeClr val="bg1"/>
                </a:solidFill>
                <a:latin typeface="Acumin Pro" panose="020B0504020202020204" pitchFamily="34" charset="77"/>
              </a:rPr>
              <a:t>[Workshop]. Purdue University, West Lafayette, IN, United States.</a:t>
            </a:r>
          </a:p>
        </p:txBody>
      </p:sp>
      <p:pic>
        <p:nvPicPr>
          <p:cNvPr id="5" name="Picture 4" descr="A picture containing bottle&#10;&#10;Description automatically generated">
            <a:extLst>
              <a:ext uri="{FF2B5EF4-FFF2-40B4-BE49-F238E27FC236}">
                <a16:creationId xmlns:a16="http://schemas.microsoft.com/office/drawing/2014/main" id="{9DFA5E11-A4F9-5C47-8DCC-395B96BC50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3460" y="5176554"/>
            <a:ext cx="20320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06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52231" y="1624885"/>
            <a:ext cx="1090062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495455"/>
                </a:solidFill>
                <a:latin typeface="Acumin Pro" panose="020B0504020202020204" pitchFamily="34" charset="77"/>
                <a:ea typeface="Arial" charset="0"/>
                <a:cs typeface="Arial" charset="0"/>
              </a:rPr>
              <a:t>See if you can find someone else in the room with whom you differ in at least 6 of the following:</a:t>
            </a:r>
            <a:endParaRPr lang="en-US" sz="2000" i="1" dirty="0">
              <a:solidFill>
                <a:srgbClr val="495455"/>
              </a:solidFill>
              <a:latin typeface="Myriad Pro" panose="020B0503030403020204" pitchFamily="34" charset="0"/>
              <a:ea typeface="Arial" charset="0"/>
              <a:cs typeface="Arial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495455"/>
              </a:solidFill>
              <a:latin typeface="Myriad Pro" panose="020B0503030403020204" pitchFamily="34" charset="0"/>
              <a:ea typeface="Arial" charset="0"/>
              <a:cs typeface="Arial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968" y="-52439"/>
            <a:ext cx="12187031" cy="925830"/>
            <a:chOff x="-1" y="0"/>
            <a:chExt cx="12187723" cy="926245"/>
          </a:xfrm>
        </p:grpSpPr>
        <p:sp>
          <p:nvSpPr>
            <p:cNvPr id="7" name="Rectangle 6"/>
            <p:cNvSpPr/>
            <p:nvPr/>
          </p:nvSpPr>
          <p:spPr>
            <a:xfrm>
              <a:off x="-1" y="11845"/>
              <a:ext cx="12187723" cy="914400"/>
            </a:xfrm>
            <a:prstGeom prst="rect">
              <a:avLst/>
            </a:prstGeom>
            <a:solidFill>
              <a:srgbClr val="4954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8" name="Flowchart: Manual Input 7"/>
            <p:cNvSpPr/>
            <p:nvPr/>
          </p:nvSpPr>
          <p:spPr>
            <a:xfrm rot="16200000">
              <a:off x="7279485" y="-3984476"/>
              <a:ext cx="923762" cy="8892713"/>
            </a:xfrm>
            <a:custGeom>
              <a:avLst/>
              <a:gdLst>
                <a:gd name="connsiteX0" fmla="*/ 0 w 10000"/>
                <a:gd name="connsiteY0" fmla="*/ 200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2000 h 10000"/>
                <a:gd name="connsiteX0" fmla="*/ 0 w 10000"/>
                <a:gd name="connsiteY0" fmla="*/ 1540 h 9540"/>
                <a:gd name="connsiteX1" fmla="*/ 9993 w 10000"/>
                <a:gd name="connsiteY1" fmla="*/ 0 h 9540"/>
                <a:gd name="connsiteX2" fmla="*/ 10000 w 10000"/>
                <a:gd name="connsiteY2" fmla="*/ 9540 h 9540"/>
                <a:gd name="connsiteX3" fmla="*/ 0 w 10000"/>
                <a:gd name="connsiteY3" fmla="*/ 9540 h 9540"/>
                <a:gd name="connsiteX4" fmla="*/ 0 w 10000"/>
                <a:gd name="connsiteY4" fmla="*/ 1540 h 9540"/>
                <a:gd name="connsiteX0" fmla="*/ 131 w 10000"/>
                <a:gd name="connsiteY0" fmla="*/ 750 h 10000"/>
                <a:gd name="connsiteX1" fmla="*/ 9993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131 w 10000"/>
                <a:gd name="connsiteY4" fmla="*/ 750 h 10000"/>
                <a:gd name="connsiteX0" fmla="*/ 234 w 10000"/>
                <a:gd name="connsiteY0" fmla="*/ 717 h 10000"/>
                <a:gd name="connsiteX1" fmla="*/ 9993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234 w 10000"/>
                <a:gd name="connsiteY4" fmla="*/ 717 h 10000"/>
                <a:gd name="connsiteX0" fmla="*/ 138 w 10000"/>
                <a:gd name="connsiteY0" fmla="*/ 828 h 10000"/>
                <a:gd name="connsiteX1" fmla="*/ 9993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138 w 10000"/>
                <a:gd name="connsiteY4" fmla="*/ 828 h 10000"/>
                <a:gd name="connsiteX0" fmla="*/ 12 w 10012"/>
                <a:gd name="connsiteY0" fmla="*/ 837 h 10000"/>
                <a:gd name="connsiteX1" fmla="*/ 10005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12 w 10012"/>
                <a:gd name="connsiteY4" fmla="*/ 837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12" h="10000">
                  <a:moveTo>
                    <a:pt x="12" y="837"/>
                  </a:moveTo>
                  <a:lnTo>
                    <a:pt x="10005" y="0"/>
                  </a:lnTo>
                  <a:cubicBezTo>
                    <a:pt x="10007" y="3333"/>
                    <a:pt x="10010" y="6667"/>
                    <a:pt x="10012" y="10000"/>
                  </a:cubicBezTo>
                  <a:lnTo>
                    <a:pt x="12" y="10000"/>
                  </a:lnTo>
                  <a:cubicBezTo>
                    <a:pt x="56" y="6917"/>
                    <a:pt x="-32" y="3920"/>
                    <a:pt x="12" y="837"/>
                  </a:cubicBezTo>
                  <a:close/>
                </a:path>
              </a:pathLst>
            </a:custGeom>
            <a:solidFill>
              <a:srgbClr val="87A6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659" b="33045"/>
            <a:stretch/>
          </p:blipFill>
          <p:spPr bwMode="auto">
            <a:xfrm>
              <a:off x="810198" y="147556"/>
              <a:ext cx="1945005" cy="62865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" name="Text Box 2"/>
            <p:cNvSpPr txBox="1">
              <a:spLocks noChangeArrowheads="1"/>
            </p:cNvSpPr>
            <p:nvPr/>
          </p:nvSpPr>
          <p:spPr bwMode="auto">
            <a:xfrm>
              <a:off x="4301202" y="157610"/>
              <a:ext cx="7633685" cy="5888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2800" cap="all" dirty="0">
                  <a:solidFill>
                    <a:srgbClr val="FFFFFF"/>
                  </a:solidFill>
                  <a:effectLst/>
                  <a:latin typeface="Acumin Pro" panose="020B0504020202020204" pitchFamily="34" charset="77"/>
                  <a:ea typeface="Calibri" panose="020F0502020204030204" pitchFamily="34" charset="0"/>
                  <a:cs typeface="Times New Roman" panose="02020603050405020304" pitchFamily="18" charset="0"/>
                </a:rPr>
                <a:t>Find a culture partner</a:t>
              </a:r>
              <a:endParaRPr lang="en-US" sz="2800" cap="all" dirty="0">
                <a:effectLst/>
                <a:latin typeface="Acumin Pro" panose="020B0504020202020204" pitchFamily="34" charset="77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43E8634C-35C0-664F-A32B-83FF1D6052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9190" y="5257800"/>
            <a:ext cx="2032000" cy="16002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1D7EF64-4769-344A-80D2-D06B62773186}"/>
              </a:ext>
            </a:extLst>
          </p:cNvPr>
          <p:cNvSpPr txBox="1"/>
          <p:nvPr/>
        </p:nvSpPr>
        <p:spPr>
          <a:xfrm>
            <a:off x="1005840" y="2331720"/>
            <a:ext cx="437769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495455"/>
                </a:solidFill>
                <a:latin typeface="Acumin Pro" panose="020B0504020202020204" pitchFamily="34" charset="77"/>
              </a:rPr>
              <a:t>First language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495455"/>
                </a:solidFill>
                <a:latin typeface="Acumin Pro" panose="020B0504020202020204" pitchFamily="34" charset="77"/>
              </a:rPr>
              <a:t>Country of origin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495455"/>
                </a:solidFill>
                <a:latin typeface="Acumin Pro" panose="020B0504020202020204" pitchFamily="34" charset="77"/>
              </a:rPr>
              <a:t>Someone at least 2 years different in age from you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495455"/>
                </a:solidFill>
                <a:latin typeface="Acumin Pro" panose="020B0504020202020204" pitchFamily="34" charset="77"/>
              </a:rPr>
              <a:t>College or school in which your major is listed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495455"/>
                </a:solidFill>
                <a:latin typeface="Acumin Pro" panose="020B0504020202020204" pitchFamily="34" charset="77"/>
              </a:rPr>
              <a:t>Number of children in your family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495455"/>
                </a:solidFill>
                <a:latin typeface="Acumin Pro" panose="020B0504020202020204" pitchFamily="34" charset="77"/>
              </a:rPr>
              <a:t>Number of countries in which you have lived for at least a year or more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9CFDE4-1ABA-684F-BBD2-C27D190B6563}"/>
              </a:ext>
            </a:extLst>
          </p:cNvPr>
          <p:cNvSpPr txBox="1"/>
          <p:nvPr/>
        </p:nvSpPr>
        <p:spPr>
          <a:xfrm>
            <a:off x="6096000" y="2331720"/>
            <a:ext cx="43776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495455"/>
                </a:solidFill>
                <a:latin typeface="Acumin Pro" panose="020B0504020202020204" pitchFamily="34" charset="77"/>
              </a:rPr>
              <a:t>Religion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495455"/>
                </a:solidFill>
                <a:latin typeface="Acumin Pro" panose="020B0504020202020204" pitchFamily="34" charset="77"/>
              </a:rPr>
              <a:t>Rural, urban, suburban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495455"/>
                </a:solidFill>
                <a:latin typeface="Acumin Pro" panose="020B0504020202020204" pitchFamily="34" charset="77"/>
              </a:rPr>
              <a:t>Public or private schooling during high school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495455"/>
                </a:solidFill>
                <a:latin typeface="Acumin Pro" panose="020B0504020202020204" pitchFamily="34" charset="77"/>
              </a:rPr>
              <a:t>Boarding school experience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495455"/>
                </a:solidFill>
                <a:latin typeface="Acumin Pro" panose="020B0504020202020204" pitchFamily="34" charset="77"/>
              </a:rPr>
              <a:t>Number of pets</a:t>
            </a:r>
          </a:p>
        </p:txBody>
      </p:sp>
    </p:spTree>
    <p:extLst>
      <p:ext uri="{BB962C8B-B14F-4D97-AF65-F5344CB8AC3E}">
        <p14:creationId xmlns:p14="http://schemas.microsoft.com/office/powerpoint/2010/main" val="870142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125</Words>
  <Application>Microsoft Macintosh PowerPoint</Application>
  <PresentationFormat>Widescreen</PresentationFormat>
  <Paragraphs>16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Acumin Pro</vt:lpstr>
      <vt:lpstr>Arial</vt:lpstr>
      <vt:lpstr>Calibri</vt:lpstr>
      <vt:lpstr>Calibri Light</vt:lpstr>
      <vt:lpstr>Myriad Pro</vt:lpstr>
      <vt:lpstr>Office Theme</vt:lpstr>
      <vt:lpstr>PowerPoint Presentation</vt:lpstr>
      <vt:lpstr>PowerPoint Presentation</vt:lpstr>
    </vt:vector>
  </TitlesOfParts>
  <Company>Purdue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Alexandra E</dc:creator>
  <cp:lastModifiedBy>Macdonald, Lindsey M</cp:lastModifiedBy>
  <cp:revision>15</cp:revision>
  <dcterms:created xsi:type="dcterms:W3CDTF">2018-08-27T14:09:00Z</dcterms:created>
  <dcterms:modified xsi:type="dcterms:W3CDTF">2020-09-15T15:53:04Z</dcterms:modified>
</cp:coreProperties>
</file>